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 varScale="1">
        <p:scale>
          <a:sx n="29" d="100"/>
          <a:sy n="29" d="100"/>
        </p:scale>
        <p:origin x="1536" y="336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6.png"/><Relationship Id="rId39" Type="http://schemas.openxmlformats.org/officeDocument/2006/relationships/chart" Target="../charts/chart2.xml"/><Relationship Id="rId21" Type="http://schemas.openxmlformats.org/officeDocument/2006/relationships/image" Target="../media/image1.jpeg"/><Relationship Id="rId34" Type="http://schemas.openxmlformats.org/officeDocument/2006/relationships/image" Target="../media/image23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8.tiff"/><Relationship Id="rId38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7.tiff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image" Target="../media/image26.png"/><Relationship Id="rId40" Type="http://schemas.openxmlformats.org/officeDocument/2006/relationships/image" Target="../media/image27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6.tiff"/><Relationship Id="rId36" Type="http://schemas.openxmlformats.org/officeDocument/2006/relationships/image" Target="../media/image25.png"/><Relationship Id="rId19" Type="http://schemas.openxmlformats.org/officeDocument/2006/relationships/image" Target="../media/image14.png"/><Relationship Id="rId31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5.tiff"/><Relationship Id="rId30" Type="http://schemas.openxmlformats.org/officeDocument/2006/relationships/image" Target="../media/image8.tiff"/><Relationship Id="rId3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22636795" y="5375410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27625857" y="655846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0719811" cy="132210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valid features from raw data for emotion recognition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7"/>
            <a:ext cx="10740801" cy="8160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14330115" y="4784373"/>
            <a:ext cx="12309074" cy="1124851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tIns="92002" bIns="92002"/>
          <a:lstStyle/>
          <a:p>
            <a:pPr marL="517927" indent="-459976" algn="just" defTabSz="4200987">
              <a:buBlip>
                <a:blip r:embed="rId23"/>
              </a:buBlip>
            </a:pPr>
            <a:endParaRPr lang="en-US" altLang="zh-CN" sz="3622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323739" y="4223972"/>
            <a:ext cx="34230967" cy="8621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8" y="15948902"/>
            <a:ext cx="34230967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8" y="16787105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Neutral, angry, happy, sad and excited (﻿merges happy and excited as happy, ﻿5531 utterances)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﻿﻿5 subsets (keep the emotion distribution), 4 subsets for training, half of the last subset as development set and half as test set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size: 40msec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Shift: 10msec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</a:t>
            </a:r>
            <a:r>
              <a:rPr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 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Metrics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unweighted accuracy: UA, the mean value of the recall for each class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weighed accuracy: WA,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32444" y="24300526"/>
            <a:ext cx="10694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9031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bath STFT spectrogram and Mel-spectrogram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over performs STFT 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</a:t>
                </a:r>
                <a:r>
                  <a:rPr lang="en-US" altLang="zh-CN" sz="3219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embedding illustrates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discriminative power when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blipFill>
                <a:blip r:embed="rId24"/>
                <a:stretch>
                  <a:fillRect t="-691" r="-139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161417" y="8675420"/>
            <a:ext cx="10719811" cy="616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design a suitable model processing directly on raw data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Emotions are naturally ambiguous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features and identify emotions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corss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features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3DF9D88-9F64-D543-B7FD-1247E223D8E6}"/>
              </a:ext>
            </a:extLst>
          </p:cNvPr>
          <p:cNvGrpSpPr/>
          <p:nvPr/>
        </p:nvGrpSpPr>
        <p:grpSpPr>
          <a:xfrm>
            <a:off x="1629656" y="6972518"/>
            <a:ext cx="7451875" cy="913545"/>
            <a:chOff x="1267307" y="4562350"/>
            <a:chExt cx="7451875" cy="91354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F94FE7-60D3-1047-9794-A6D092775989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321384" y="5016804"/>
              <a:ext cx="72053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772E320-7E41-A24D-8790-24147735B858}"/>
                </a:ext>
              </a:extLst>
            </p:cNvPr>
            <p:cNvSpPr/>
            <p:nvPr/>
          </p:nvSpPr>
          <p:spPr>
            <a:xfrm>
              <a:off x="4041923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A3BA58C-C521-424F-928E-417AD6DCB82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6096000" y="5016804"/>
              <a:ext cx="569105" cy="46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4D0C0EB-533F-FA4B-82AC-41ABB6CDA643}"/>
                </a:ext>
              </a:extLst>
            </p:cNvPr>
            <p:cNvSpPr txBox="1"/>
            <p:nvPr/>
          </p:nvSpPr>
          <p:spPr>
            <a:xfrm>
              <a:off x="4230892" y="4724416"/>
              <a:ext cx="162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Features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5C52DA4-8CAE-E647-A3D7-B09D7F0F6688}"/>
                </a:ext>
              </a:extLst>
            </p:cNvPr>
            <p:cNvSpPr/>
            <p:nvPr/>
          </p:nvSpPr>
          <p:spPr>
            <a:xfrm>
              <a:off x="6665105" y="456698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5276C6A-AD55-5746-ABAA-BA4EE0BD1731}"/>
                </a:ext>
              </a:extLst>
            </p:cNvPr>
            <p:cNvSpPr txBox="1"/>
            <p:nvPr/>
          </p:nvSpPr>
          <p:spPr>
            <a:xfrm>
              <a:off x="6854074" y="4729053"/>
              <a:ext cx="1571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Emotion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269AA1-679A-F24A-8CAE-513ACEB096A4}"/>
                </a:ext>
              </a:extLst>
            </p:cNvPr>
            <p:cNvSpPr/>
            <p:nvPr/>
          </p:nvSpPr>
          <p:spPr>
            <a:xfrm>
              <a:off x="1267307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479C118-531E-EA41-88A8-A5FA37768FFD}"/>
                </a:ext>
              </a:extLst>
            </p:cNvPr>
            <p:cNvSpPr txBox="1"/>
            <p:nvPr/>
          </p:nvSpPr>
          <p:spPr>
            <a:xfrm>
              <a:off x="1456276" y="4724416"/>
              <a:ext cx="1356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Speech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19587" y="12696354"/>
                <a:ext cx="10719811" cy="3542043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219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19587" y="12696354"/>
                <a:ext cx="10719811" cy="3542043"/>
              </a:xfrm>
              <a:prstGeom prst="rect">
                <a:avLst/>
              </a:prstGeom>
              <a:blipFill>
                <a:blip r:embed="rId25"/>
                <a:stretch>
                  <a:fillRect t="-1377" r="-142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9141" y="5095071"/>
                <a:ext cx="10719811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19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59141" y="5095071"/>
                <a:ext cx="10719811" cy="10486910"/>
              </a:xfrm>
              <a:prstGeom prst="rect">
                <a:avLst/>
              </a:prstGeom>
              <a:blipFill>
                <a:blip r:embed="rId26"/>
                <a:stretch>
                  <a:fillRect t="-465" r="-142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38" y="13705870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593151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7105734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41" y="8124158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444060" y="5243603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267" y="13944600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9245" y="22470902"/>
                <a:ext cx="10618710" cy="484394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setting1/setting2/setting3/setting4(%)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79245" y="22470902"/>
                <a:ext cx="10618710" cy="4843941"/>
              </a:xfrm>
              <a:prstGeom prst="rect">
                <a:avLst/>
              </a:prstGeom>
              <a:blipFill>
                <a:blip r:embed="rId34"/>
                <a:stretch>
                  <a:fillRect t="-755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0A35BAC-7A74-2648-9832-43AF35456E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926514" y="18766142"/>
            <a:ext cx="9692795" cy="646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2424009"/>
                  </p:ext>
                </p:extLst>
              </p:nvPr>
            </p:nvGraphicFramePr>
            <p:xfrm>
              <a:off x="12214310" y="23209662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2424009"/>
                  </p:ext>
                </p:extLst>
              </p:nvPr>
            </p:nvGraphicFramePr>
            <p:xfrm>
              <a:off x="12214310" y="23209662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t="-144262" r="-397368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57513" t="-144262" r="-525907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40793" t="-144262" r="-187535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256798" t="-144262" r="-100000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357879" t="-144262" r="-303" b="-147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54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549544"/>
              </a:xfrm>
              <a:prstGeom prst="rect">
                <a:avLst/>
              </a:prstGeom>
              <a:blipFill>
                <a:blip r:embed="rId37"/>
                <a:stretch>
                  <a:fillRect t="-3589" b="-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910251"/>
              </p:ext>
            </p:extLst>
          </p:nvPr>
        </p:nvGraphicFramePr>
        <p:xfrm>
          <a:off x="12081904" y="19361560"/>
          <a:ext cx="46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9504761"/>
              </p:ext>
            </p:extLst>
          </p:nvPr>
        </p:nvGraphicFramePr>
        <p:xfrm>
          <a:off x="17186807" y="19345350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57031" y="17220334"/>
                <a:ext cx="10618710" cy="160272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57031" y="17220334"/>
                <a:ext cx="10618710" cy="1602721"/>
              </a:xfrm>
              <a:prstGeom prst="rect">
                <a:avLst/>
              </a:prstGeom>
              <a:blipFill>
                <a:blip r:embed="rId40"/>
                <a:stretch>
                  <a:fillRect t="-2662" r="-1206" b="-304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5" name="表格 40">
            <a:extLst>
              <a:ext uri="{FF2B5EF4-FFF2-40B4-BE49-F238E27FC236}">
                <a16:creationId xmlns:a16="http://schemas.microsoft.com/office/drawing/2014/main" id="{BEFACF86-9171-4320-B4FA-37977A5E8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1150"/>
              </p:ext>
            </p:extLst>
          </p:nvPr>
        </p:nvGraphicFramePr>
        <p:xfrm>
          <a:off x="12161125" y="25080308"/>
          <a:ext cx="9201558" cy="125525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48849">
                  <a:extLst>
                    <a:ext uri="{9D8B030D-6E8A-4147-A177-3AD203B41FA5}">
                      <a16:colId xmlns:a16="http://schemas.microsoft.com/office/drawing/2014/main" val="166488749"/>
                    </a:ext>
                  </a:extLst>
                </a:gridCol>
                <a:gridCol w="1175890">
                  <a:extLst>
                    <a:ext uri="{9D8B030D-6E8A-4147-A177-3AD203B41FA5}">
                      <a16:colId xmlns:a16="http://schemas.microsoft.com/office/drawing/2014/main" val="192593943"/>
                    </a:ext>
                  </a:extLst>
                </a:gridCol>
                <a:gridCol w="2153421">
                  <a:extLst>
                    <a:ext uri="{9D8B030D-6E8A-4147-A177-3AD203B41FA5}">
                      <a16:colId xmlns:a16="http://schemas.microsoft.com/office/drawing/2014/main" val="3883104197"/>
                    </a:ext>
                  </a:extLst>
                </a:gridCol>
                <a:gridCol w="2011699">
                  <a:extLst>
                    <a:ext uri="{9D8B030D-6E8A-4147-A177-3AD203B41FA5}">
                      <a16:colId xmlns:a16="http://schemas.microsoft.com/office/drawing/2014/main" val="4231241209"/>
                    </a:ext>
                  </a:extLst>
                </a:gridCol>
                <a:gridCol w="2011699">
                  <a:extLst>
                    <a:ext uri="{9D8B030D-6E8A-4147-A177-3AD203B41FA5}">
                      <a16:colId xmlns:a16="http://schemas.microsoft.com/office/drawing/2014/main" val="3698526592"/>
                    </a:ext>
                  </a:extLst>
                </a:gridCol>
              </a:tblGrid>
              <a:tr h="52373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Setting1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Setting2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effectLst/>
                        </a:rPr>
                        <a:t>Setting4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06067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﻿</a:t>
                      </a:r>
                      <a:r>
                        <a:rPr lang="en-US" sz="2400" b="0" kern="1200" dirty="0">
                          <a:effectLst/>
                        </a:rPr>
                        <a:t>UA(%)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63.80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66.86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60.97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65.13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5335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i="1" kern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a:t>﻿</a:t>
                      </a:r>
                      <a:r>
                        <a:rPr lang="en-US" sz="2400" b="0" i="0" kern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charset="-122"/>
                          <a:cs typeface="Times New Roman" panose="02020603050405020304" pitchFamily="18" charset="0"/>
                        </a:rPr>
                        <a:t>WA(%)</a:t>
                      </a:r>
                      <a:endParaRPr lang="zh-CN" altLang="en-US" sz="2400" b="0" i="0" kern="12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61.83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65.40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58.93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62.96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6430754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21702272" y="25466200"/>
            <a:ext cx="12103248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6" name="表格 40">
            <a:extLst>
              <a:ext uri="{FF2B5EF4-FFF2-40B4-BE49-F238E27FC236}">
                <a16:creationId xmlns:a16="http://schemas.microsoft.com/office/drawing/2014/main" id="{90519CEF-F846-4DC6-AA13-0CA852716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591246"/>
              </p:ext>
            </p:extLst>
          </p:nvPr>
        </p:nvGraphicFramePr>
        <p:xfrm>
          <a:off x="22100631" y="25741620"/>
          <a:ext cx="10530097" cy="181877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10922">
                  <a:extLst>
                    <a:ext uri="{9D8B030D-6E8A-4147-A177-3AD203B41FA5}">
                      <a16:colId xmlns:a16="http://schemas.microsoft.com/office/drawing/2014/main" val="166488749"/>
                    </a:ext>
                  </a:extLst>
                </a:gridCol>
                <a:gridCol w="2650536">
                  <a:extLst>
                    <a:ext uri="{9D8B030D-6E8A-4147-A177-3AD203B41FA5}">
                      <a16:colId xmlns:a16="http://schemas.microsoft.com/office/drawing/2014/main" val="192593943"/>
                    </a:ext>
                  </a:extLst>
                </a:gridCol>
                <a:gridCol w="2464335">
                  <a:extLst>
                    <a:ext uri="{9D8B030D-6E8A-4147-A177-3AD203B41FA5}">
                      <a16:colId xmlns:a16="http://schemas.microsoft.com/office/drawing/2014/main" val="3883104197"/>
                    </a:ext>
                  </a:extLst>
                </a:gridCol>
                <a:gridCol w="2302152">
                  <a:extLst>
                    <a:ext uri="{9D8B030D-6E8A-4147-A177-3AD203B41FA5}">
                      <a16:colId xmlns:a16="http://schemas.microsoft.com/office/drawing/2014/main" val="4231241209"/>
                    </a:ext>
                  </a:extLst>
                </a:gridCol>
                <a:gridCol w="2302152">
                  <a:extLst>
                    <a:ext uri="{9D8B030D-6E8A-4147-A177-3AD203B41FA5}">
                      <a16:colId xmlns:a16="http://schemas.microsoft.com/office/drawing/2014/main" val="3698526592"/>
                    </a:ext>
                  </a:extLst>
                </a:gridCol>
              </a:tblGrid>
              <a:tr h="52373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i="1" kern="1200" dirty="0">
                          <a:effectLst/>
                        </a:rPr>
                        <a:t>angry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i="1" kern="1200" dirty="0">
                          <a:effectLst/>
                        </a:rPr>
                        <a:t>sad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6067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57.5/63.7/54.4/57.3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9.5/6.7/9.3/7.3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16.4/16.7/18.5/19.6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16.6/12.7/17.7/15.7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53356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angry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11.9/10.8/12.7/10.3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69.1/70.5/68.1/72.0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15.5/16.7/16.7/15.3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3.5/2.0/2.5/2.2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30754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21.1/21.9/21.6/20.5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16.2/13.1/18.6/16.1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51.1/55.6/47.6/51.8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11.5/9.4/12.2/11.4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983281"/>
                  </a:ext>
                </a:extLst>
              </a:tr>
              <a:tr h="323761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1" kern="1200" dirty="0">
                          <a:effectLst/>
                        </a:rPr>
                        <a:t>sad</a:t>
                      </a:r>
                      <a:endParaRPr lang="zh-CN" altLang="en-US" sz="20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13.8/12.8/16.1/12.5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2.6/2.5/3.9/2.8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6.0/7.0/6.2/5.3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77.6/77.7/73.7/79.3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984435"/>
                  </a:ext>
                </a:extLst>
              </a:tr>
            </a:tbl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AA162E07-8CF9-4846-A4C5-0D54D35F9842}"/>
              </a:ext>
            </a:extLst>
          </p:cNvPr>
          <p:cNvSpPr/>
          <p:nvPr/>
        </p:nvSpPr>
        <p:spPr bwMode="auto">
          <a:xfrm rot="356416">
            <a:off x="21270102" y="26637510"/>
            <a:ext cx="695932" cy="360050"/>
          </a:xfrm>
          <a:prstGeom prst="rightArrow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7411" y="8554160"/>
                <a:ext cx="10719811" cy="7104818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Input: variable length spectrograms (STFT or Mel-spectrograms)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layers: extract spatial information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Bi-RNN: compresses the variable length sequence down to a fixed-length vector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FC1: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 and calculate center loss according to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FC2: outputs posterior class probabilities, used to calculate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enctropy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Loss: enables the network to learn separable features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97411" y="8554160"/>
                <a:ext cx="10719811" cy="7104818"/>
              </a:xfrm>
              <a:prstGeom prst="rect">
                <a:avLst/>
              </a:prstGeom>
              <a:blipFill>
                <a:blip r:embed="rId41"/>
                <a:stretch>
                  <a:fillRect t="-686" r="-1421" b="-240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24983888" y="11888260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30293041" y="11811167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22322</TotalTime>
  <Words>564</Words>
  <Application>Microsoft Macintosh PowerPoint</Application>
  <PresentationFormat>Custom</PresentationFormat>
  <Paragraphs>178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Cambria Math</vt:lpstr>
      <vt:lpstr>Times New Roman</vt:lpstr>
      <vt:lpstr>Wingdings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Microsoft Office User</cp:lastModifiedBy>
  <cp:revision>3240</cp:revision>
  <cp:lastPrinted>2016-09-05T09:10:31Z</cp:lastPrinted>
  <dcterms:created xsi:type="dcterms:W3CDTF">2010-09-16T05:02:04Z</dcterms:created>
  <dcterms:modified xsi:type="dcterms:W3CDTF">2019-05-07T11:03:41Z</dcterms:modified>
</cp:coreProperties>
</file>